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9" r:id="rId4"/>
    <p:sldId id="275" r:id="rId5"/>
    <p:sldId id="280" r:id="rId6"/>
    <p:sldId id="281" r:id="rId7"/>
    <p:sldId id="282" r:id="rId8"/>
    <p:sldId id="283" r:id="rId9"/>
    <p:sldId id="284" r:id="rId10"/>
    <p:sldId id="286" r:id="rId11"/>
    <p:sldId id="288" r:id="rId12"/>
    <p:sldId id="287" r:id="rId13"/>
    <p:sldId id="289" r:id="rId14"/>
    <p:sldId id="290" r:id="rId15"/>
    <p:sldId id="324" r:id="rId16"/>
    <p:sldId id="276" r:id="rId17"/>
    <p:sldId id="291" r:id="rId18"/>
    <p:sldId id="292" r:id="rId19"/>
    <p:sldId id="294" r:id="rId20"/>
    <p:sldId id="293" r:id="rId21"/>
    <p:sldId id="295" r:id="rId22"/>
    <p:sldId id="296" r:id="rId23"/>
    <p:sldId id="297" r:id="rId24"/>
    <p:sldId id="299" r:id="rId25"/>
    <p:sldId id="298" r:id="rId26"/>
    <p:sldId id="301" r:id="rId27"/>
    <p:sldId id="302" r:id="rId28"/>
    <p:sldId id="303" r:id="rId29"/>
    <p:sldId id="304" r:id="rId30"/>
    <p:sldId id="326" r:id="rId31"/>
    <p:sldId id="325" r:id="rId32"/>
    <p:sldId id="305" r:id="rId33"/>
    <p:sldId id="307" r:id="rId34"/>
    <p:sldId id="327" r:id="rId35"/>
    <p:sldId id="308" r:id="rId36"/>
    <p:sldId id="309" r:id="rId37"/>
    <p:sldId id="310" r:id="rId38"/>
    <p:sldId id="277" r:id="rId39"/>
    <p:sldId id="311" r:id="rId40"/>
    <p:sldId id="315" r:id="rId41"/>
    <p:sldId id="314" r:id="rId42"/>
    <p:sldId id="313" r:id="rId43"/>
    <p:sldId id="312" r:id="rId44"/>
    <p:sldId id="278" r:id="rId45"/>
    <p:sldId id="316" r:id="rId46"/>
    <p:sldId id="319" r:id="rId47"/>
    <p:sldId id="318" r:id="rId48"/>
    <p:sldId id="317" r:id="rId49"/>
    <p:sldId id="320" r:id="rId50"/>
    <p:sldId id="321" r:id="rId51"/>
    <p:sldId id="322" r:id="rId52"/>
    <p:sldId id="273" r:id="rId53"/>
    <p:sldId id="323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Testing codes" id="{1837C2CE-0723-48C4-A03E-8295CAD66173}">
          <p14:sldIdLst>
            <p14:sldId id="279"/>
            <p14:sldId id="275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324"/>
          </p14:sldIdLst>
        </p14:section>
        <p14:section name="Asserts" id="{1FB59CF1-96E8-438B-9039-89D3606D4473}">
          <p14:sldIdLst>
            <p14:sldId id="276"/>
            <p14:sldId id="291"/>
            <p14:sldId id="292"/>
            <p14:sldId id="294"/>
            <p14:sldId id="293"/>
            <p14:sldId id="295"/>
          </p14:sldIdLst>
        </p14:section>
        <p14:section name="Asserting on types" id="{CF0AB253-D127-419E-AA00-2BF225FE413B}">
          <p14:sldIdLst>
            <p14:sldId id="296"/>
            <p14:sldId id="297"/>
            <p14:sldId id="299"/>
            <p14:sldId id="298"/>
            <p14:sldId id="301"/>
            <p14:sldId id="302"/>
            <p14:sldId id="303"/>
            <p14:sldId id="304"/>
            <p14:sldId id="326"/>
            <p14:sldId id="325"/>
            <p14:sldId id="305"/>
            <p14:sldId id="307"/>
            <p14:sldId id="327"/>
            <p14:sldId id="308"/>
            <p14:sldId id="309"/>
          </p14:sldIdLst>
        </p14:section>
        <p14:section name="Typical errors" id="{B92C4E91-D09B-48EB-BBE5-27760760EABB}">
          <p14:sldIdLst>
            <p14:sldId id="310"/>
            <p14:sldId id="277"/>
            <p14:sldId id="311"/>
            <p14:sldId id="315"/>
            <p14:sldId id="314"/>
            <p14:sldId id="313"/>
            <p14:sldId id="312"/>
          </p14:sldIdLst>
        </p14:section>
        <p14:section name="Debugging practice" id="{EBCC9C68-6E55-4266-B86A-56AA4A7914A1}">
          <p14:sldIdLst>
            <p14:sldId id="278"/>
            <p14:sldId id="316"/>
            <p14:sldId id="319"/>
            <p14:sldId id="318"/>
            <p14:sldId id="317"/>
            <p14:sldId id="320"/>
            <p14:sldId id="321"/>
            <p14:sldId id="322"/>
          </p14:sldIdLst>
        </p14:section>
        <p14:section name="Conclusion" id="{8FC5B4E0-8B82-44CE-8E2E-949C5DB81C7E}">
          <p14:sldIdLst>
            <p14:sldId id="273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62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EC20E82E-55AC-47EE-8B81-2787AC72A23D}"/>
    <pc:docChg chg="mod modSld">
      <pc:chgData name="Matthieu De Mari" userId="dfb708c9-d8dc-439f-9a3b-c772bf4a311c" providerId="ADAL" clId="{EC20E82E-55AC-47EE-8B81-2787AC72A23D}" dt="2023-08-03T04:22:17.710" v="8" actId="20577"/>
      <pc:docMkLst>
        <pc:docMk/>
      </pc:docMkLst>
      <pc:sldChg chg="modSp mod">
        <pc:chgData name="Matthieu De Mari" userId="dfb708c9-d8dc-439f-9a3b-c772bf4a311c" providerId="ADAL" clId="{EC20E82E-55AC-47EE-8B81-2787AC72A23D}" dt="2023-08-03T04:22:17.710" v="8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EC20E82E-55AC-47EE-8B81-2787AC72A23D}" dt="2023-08-03T04:22:17.710" v="8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EC20E82E-55AC-47EE-8B81-2787AC72A23D}" dt="2023-07-25T02:48:53.333" v="6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EC20E82E-55AC-47EE-8B81-2787AC72A23D}" dt="2023-07-25T02:48:53.333" v="6" actId="20577"/>
          <ac:spMkLst>
            <pc:docMk/>
            <pc:sldMk cId="2865792470" sldId="257"/>
            <ac:spMk id="2" creationId="{F15BC776-F489-4F89-B9D1-64DFC920472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tutorialsteacher.com/python/error-types-in-pyth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2023 </a:t>
            </a:r>
            <a:r>
              <a:rPr lang="en-US" dirty="0"/>
              <a:t>– W4S3</a:t>
            </a:r>
            <a:br>
              <a:rPr lang="en-US" dirty="0"/>
            </a:br>
            <a:r>
              <a:rPr lang="en-US" dirty="0"/>
              <a:t>Testing, asserting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40D7B-C518-4588-B095-B86179D2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0653" r="21521" b="9828"/>
          <a:stretch/>
        </p:blipFill>
        <p:spPr>
          <a:xfrm>
            <a:off x="253648" y="402996"/>
            <a:ext cx="11684703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242-5F86-4B9F-BD49-560C501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33127" r="41393" b="5704"/>
          <a:stretch/>
        </p:blipFill>
        <p:spPr>
          <a:xfrm>
            <a:off x="1783236" y="-1"/>
            <a:ext cx="8693421" cy="669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8E3C6-18FD-46DD-A397-2BD9304F0480}"/>
              </a:ext>
            </a:extLst>
          </p:cNvPr>
          <p:cNvSpPr/>
          <p:nvPr/>
        </p:nvSpPr>
        <p:spPr>
          <a:xfrm>
            <a:off x="3094892" y="781538"/>
            <a:ext cx="7313872" cy="106289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</a:p>
          <a:p>
            <a:r>
              <a:rPr lang="en-US" dirty="0"/>
              <a:t>Unit testing is a </a:t>
            </a:r>
            <a:r>
              <a:rPr lang="en-US" b="1" dirty="0"/>
              <a:t>cat-and-mouse game!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80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C182-78BB-48A8-93D9-EE222DE0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ultimately, it is never enough.</a:t>
            </a:r>
          </a:p>
          <a:p>
            <a:r>
              <a:rPr lang="en-US" dirty="0"/>
              <a:t>It is a never ending task, as it will never be able to cover for all possible ways to break our function.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6F50-D931-45A9-9D8C-99255003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t="37872" r="47658" b="36029"/>
          <a:stretch/>
        </p:blipFill>
        <p:spPr>
          <a:xfrm>
            <a:off x="1781783" y="3429000"/>
            <a:ext cx="8628434" cy="3287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8A01E1-3C33-47FB-9926-FC6D513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 essential…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4ACEABDD-A770-478E-874C-67E81D49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3" y="1945433"/>
            <a:ext cx="5986864" cy="4572000"/>
          </a:xfrm>
          <a:prstGeom prst="rect">
            <a:avLst/>
          </a:prstGeom>
        </p:spPr>
      </p:pic>
      <p:pic>
        <p:nvPicPr>
          <p:cNvPr id="7" name="Picture 6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A0785766-BE0B-49BE-9955-07601B9B6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52" y="1945433"/>
            <a:ext cx="5114925" cy="4572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0DB6C4F-92D2-4EC7-AF2B-ADF3EA3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the right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1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the function, if so.</a:t>
            </a:r>
          </a:p>
          <a:p>
            <a:endParaRPr lang="en-US" dirty="0"/>
          </a:p>
          <a:p>
            <a:r>
              <a:rPr lang="en-US" dirty="0"/>
              <a:t>That is called </a:t>
            </a:r>
            <a:r>
              <a:rPr lang="en-US" b="1" dirty="0"/>
              <a:t>assertion testing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this function, if so.</a:t>
            </a:r>
          </a:p>
          <a:p>
            <a:endParaRPr lang="en-US" dirty="0"/>
          </a:p>
          <a:p>
            <a:r>
              <a:rPr lang="en-US" dirty="0"/>
              <a:t>That is called assertion testing.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FBF2-58AF-4663-8FA7-EA1C222A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t="33049" r="8404" b="11490"/>
          <a:stretch/>
        </p:blipFill>
        <p:spPr>
          <a:xfrm>
            <a:off x="224524" y="1690688"/>
            <a:ext cx="11696333" cy="46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8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US" dirty="0"/>
          </a:p>
          <a:p>
            <a:r>
              <a:rPr lang="en-US" dirty="0"/>
              <a:t>It receives a Boolean and a message in string format.</a:t>
            </a:r>
          </a:p>
          <a:p>
            <a:r>
              <a:rPr lang="en-US" dirty="0"/>
              <a:t>If the Boolean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/>
              <a:t>nothing happens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the program </a:t>
            </a:r>
            <a:r>
              <a:rPr lang="en-US" b="1" dirty="0"/>
              <a:t>crashes on purpose </a:t>
            </a:r>
            <a:r>
              <a:rPr lang="en-US" dirty="0"/>
              <a:t>and the </a:t>
            </a:r>
            <a:r>
              <a:rPr lang="en-US" b="1" dirty="0"/>
              <a:t>message is displayed as an error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4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</a:t>
            </a:r>
            <a:r>
              <a:rPr lang="en-US"/>
              <a:t>, Session3 – W4S3)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540"/>
          </a:xfrm>
        </p:spPr>
        <p:txBody>
          <a:bodyPr>
            <a:normAutofit/>
          </a:bodyPr>
          <a:lstStyle/>
          <a:p>
            <a:r>
              <a:rPr lang="en-US"/>
              <a:t>Testing</a:t>
            </a:r>
            <a:endParaRPr lang="en-US" dirty="0"/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C21D2-C304-4CC8-B84C-65083B29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31478" r="16726" b="16564"/>
          <a:stretch/>
        </p:blipFill>
        <p:spPr>
          <a:xfrm>
            <a:off x="189583" y="1615625"/>
            <a:ext cx="11793457" cy="49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81D0-1A4D-4041-979B-8B943250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F746-C5A1-4CD5-88FF-8C0A15FB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GB" dirty="0"/>
          </a:p>
          <a:p>
            <a:r>
              <a:rPr lang="en-GB" dirty="0"/>
              <a:t>Typically used to check</a:t>
            </a:r>
          </a:p>
          <a:p>
            <a:pPr lvl="1"/>
            <a:r>
              <a:rPr lang="en-GB" dirty="0"/>
              <a:t>That a user entered digits only, when prompted with input(),</a:t>
            </a:r>
          </a:p>
          <a:p>
            <a:pPr lvl="1"/>
            <a:r>
              <a:rPr lang="en-GB" dirty="0"/>
              <a:t>Mathematical functions are used with numerical types variables,</a:t>
            </a:r>
          </a:p>
          <a:p>
            <a:pPr lvl="1"/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929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Asserting on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interesting function is the </a:t>
            </a:r>
            <a:r>
              <a:rPr lang="en-US" b="1" dirty="0" err="1">
                <a:solidFill>
                  <a:srgbClr val="00B050"/>
                </a:solidFill>
              </a:rPr>
              <a:t>isinstance</a:t>
            </a:r>
            <a:r>
              <a:rPr lang="en-US" b="1" dirty="0"/>
              <a:t>()</a:t>
            </a:r>
            <a:r>
              <a:rPr lang="en-US" dirty="0"/>
              <a:t> one, which is used for </a:t>
            </a:r>
            <a:r>
              <a:rPr lang="en-US" b="1" dirty="0"/>
              <a:t>type checking</a:t>
            </a:r>
            <a:r>
              <a:rPr lang="en-US" dirty="0"/>
              <a:t>.</a:t>
            </a:r>
          </a:p>
          <a:p>
            <a:r>
              <a:rPr lang="en-US" dirty="0"/>
              <a:t>It receives two arguments.</a:t>
            </a:r>
          </a:p>
          <a:p>
            <a:r>
              <a:rPr lang="en-US" dirty="0"/>
              <a:t>The first one is a variable,</a:t>
            </a:r>
          </a:p>
          <a:p>
            <a:r>
              <a:rPr lang="en-US" dirty="0"/>
              <a:t>The second a type (int, float, str, list, etc.)</a:t>
            </a:r>
          </a:p>
          <a:p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the variable is of said type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7E3E8-644B-41AB-BF56-AD948728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56632" r="47345" b="17388"/>
          <a:stretch/>
        </p:blipFill>
        <p:spPr>
          <a:xfrm>
            <a:off x="6172202" y="2316636"/>
            <a:ext cx="5920832" cy="22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3051-5ADC-4841-81D5-E8F2A810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7102" r="71684" b="28571"/>
          <a:stretch/>
        </p:blipFill>
        <p:spPr>
          <a:xfrm>
            <a:off x="2171700" y="1578721"/>
            <a:ext cx="7848600" cy="5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38161"/>
          <a:stretch/>
        </p:blipFill>
        <p:spPr>
          <a:xfrm>
            <a:off x="376286" y="1794382"/>
            <a:ext cx="11609949" cy="17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22474"/>
          <a:stretch/>
        </p:blipFill>
        <p:spPr>
          <a:xfrm>
            <a:off x="376286" y="1794382"/>
            <a:ext cx="11609949" cy="3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23B-B41A-4736-9701-A2FFB0FE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33541" r="15799" b="11889"/>
          <a:stretch/>
        </p:blipFill>
        <p:spPr>
          <a:xfrm>
            <a:off x="546754" y="1557779"/>
            <a:ext cx="1132461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53F9-620F-4486-922D-B0E60FC8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2851" r="16804" b="12441"/>
          <a:stretch/>
        </p:blipFill>
        <p:spPr>
          <a:xfrm>
            <a:off x="565608" y="1461153"/>
            <a:ext cx="11340336" cy="50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33047-2A13-4195-8FA4-E4945E3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28591" r="25541" b="5324"/>
          <a:stretch/>
        </p:blipFill>
        <p:spPr>
          <a:xfrm>
            <a:off x="838200" y="188641"/>
            <a:ext cx="9719036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2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 function that produces results as fast as possible)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</p:txBody>
      </p:sp>
    </p:spTree>
    <p:extLst>
      <p:ext uri="{BB962C8B-B14F-4D97-AF65-F5344CB8AC3E}">
        <p14:creationId xmlns:p14="http://schemas.microsoft.com/office/powerpoint/2010/main" val="388215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Start small, progressively build up the function with more features!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56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</p:txBody>
      </p:sp>
    </p:spTree>
    <p:extLst>
      <p:ext uri="{BB962C8B-B14F-4D97-AF65-F5344CB8AC3E}">
        <p14:creationId xmlns:p14="http://schemas.microsoft.com/office/powerpoint/2010/main" val="428859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4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367" cy="4895686"/>
          </a:xfrm>
        </p:spPr>
        <p:txBody>
          <a:bodyPr>
            <a:normAutofit/>
          </a:bodyPr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  <a:p>
            <a:r>
              <a:rPr lang="en-GB" b="1" dirty="0"/>
              <a:t>Especially important when “patching” a function: </a:t>
            </a:r>
            <a:r>
              <a:rPr lang="en-GB" dirty="0"/>
              <a:t>slightly modifying a single function should not make the rest of the program (game, app, etc.) malfunction!</a:t>
            </a:r>
          </a:p>
        </p:txBody>
      </p:sp>
    </p:spTree>
    <p:extLst>
      <p:ext uri="{BB962C8B-B14F-4D97-AF65-F5344CB8AC3E}">
        <p14:creationId xmlns:p14="http://schemas.microsoft.com/office/powerpoint/2010/main" val="36479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6244" cy="48956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considered good practice to perform unit tests on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functions you design, to control that they operate as expected.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also essential to perform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that several functions are able to operate correctly when assembled together in a larger program.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Especially important when “patching” a function: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slightly modifying a single function should not make the rest of the program (game, app, etc.) malfunction!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83E1-4BAB-46CC-B72E-0B6822879B04}"/>
              </a:ext>
            </a:extLst>
          </p:cNvPr>
          <p:cNvSpPr txBox="1"/>
          <p:nvPr/>
        </p:nvSpPr>
        <p:spPr>
          <a:xfrm rot="20349957">
            <a:off x="298574" y="1830016"/>
            <a:ext cx="11716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MORE ON THIS TO BE COVERED IN ADVANCED CLASSES IN SUTD!</a:t>
            </a:r>
            <a:endParaRPr lang="en-GB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  <a:p>
            <a:r>
              <a:rPr lang="en-US" dirty="0"/>
              <a:t>They usually consist of an </a:t>
            </a:r>
            <a:r>
              <a:rPr lang="en-US" b="1" dirty="0"/>
              <a:t>approximate location of where the error occurred</a:t>
            </a:r>
            <a:r>
              <a:rPr lang="en-US" dirty="0"/>
              <a:t>,</a:t>
            </a:r>
          </a:p>
          <a:p>
            <a:r>
              <a:rPr lang="en-GB" dirty="0"/>
              <a:t>And a </a:t>
            </a:r>
            <a:r>
              <a:rPr lang="en-GB" b="1" dirty="0"/>
              <a:t>standardized error message</a:t>
            </a:r>
            <a:r>
              <a:rPr lang="en-GB" dirty="0"/>
              <a:t>, attempting to explain the type of error encountered.</a:t>
            </a:r>
          </a:p>
        </p:txBody>
      </p:sp>
    </p:spTree>
    <p:extLst>
      <p:ext uri="{BB962C8B-B14F-4D97-AF65-F5344CB8AC3E}">
        <p14:creationId xmlns:p14="http://schemas.microsoft.com/office/powerpoint/2010/main" val="213820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FYI: </a:t>
            </a:r>
            <a:r>
              <a:rPr lang="en-GB" dirty="0"/>
              <a:t>Dijkstra is famous for his algorithm, used for path-finding in many applications (GPS, video games, etc.)</a:t>
            </a:r>
          </a:p>
        </p:txBody>
      </p:sp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241E61E-CD05-4566-B9AF-D907A37D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2" y="461336"/>
            <a:ext cx="4155954" cy="259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1BAA0-6C6B-C8DD-C508-D96B726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10865" r="28419" b="29888"/>
          <a:stretch/>
        </p:blipFill>
        <p:spPr>
          <a:xfrm>
            <a:off x="6816435" y="3429000"/>
            <a:ext cx="4999487" cy="3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6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513C6-7CF6-40E1-B0D2-A9DB5C22EC65}"/>
              </a:ext>
            </a:extLst>
          </p:cNvPr>
          <p:cNvSpPr/>
          <p:nvPr/>
        </p:nvSpPr>
        <p:spPr>
          <a:xfrm>
            <a:off x="838197" y="3823720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69BFA-4DA2-4A51-AFDA-17602739B4CE}"/>
              </a:ext>
            </a:extLst>
          </p:cNvPr>
          <p:cNvSpPr/>
          <p:nvPr/>
        </p:nvSpPr>
        <p:spPr>
          <a:xfrm>
            <a:off x="838197" y="6055519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22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79C-D895-4A7E-A561-51AE4E1F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error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4AD4-BD39-4429-805F-D6CCA850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1825625"/>
            <a:ext cx="11858017" cy="4351338"/>
          </a:xfrm>
        </p:spPr>
        <p:txBody>
          <a:bodyPr/>
          <a:lstStyle/>
          <a:p>
            <a:r>
              <a:rPr lang="en-US" b="1" dirty="0"/>
              <a:t>Learn more: </a:t>
            </a:r>
            <a:r>
              <a:rPr lang="en-US" dirty="0">
                <a:hlinkClick r:id="rId2"/>
              </a:rPr>
              <a:t>https://www.tutorialsteacher.com/python/error-types-in-python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F2EBE-0BE3-44C2-B325-CB85679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22553" r="27553" b="25958"/>
          <a:stretch/>
        </p:blipFill>
        <p:spPr>
          <a:xfrm>
            <a:off x="2015247" y="2366367"/>
            <a:ext cx="8161506" cy="4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C9F-02F0-4EFD-AA60-DCA57FE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019-E3C0-4C72-BB5D-EDD096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Debugging</a:t>
            </a:r>
            <a:r>
              <a:rPr lang="en-US" dirty="0"/>
              <a:t> is the </a:t>
            </a:r>
            <a:r>
              <a:rPr lang="en-US" b="1" dirty="0"/>
              <a:t>art/process</a:t>
            </a:r>
            <a:r>
              <a:rPr lang="en-US" dirty="0"/>
              <a:t> of detecting and removing of existing and potential errors (also called as 'bugs') in a code that can cause it to behave unexpectedly or crash.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debug</a:t>
            </a:r>
            <a:r>
              <a:rPr lang="en-US" dirty="0"/>
              <a:t> a program, the developer (you) has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a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the source of the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then propose a fix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57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BDB6-D250-44B9-A10C-70723A0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will try its best to provide a location of where the error occurred in its error message.</a:t>
            </a:r>
          </a:p>
          <a:p>
            <a:r>
              <a:rPr lang="en-US" dirty="0"/>
              <a:t>Unfortunately, it is not always good info.</a:t>
            </a:r>
          </a:p>
          <a:p>
            <a:endParaRPr lang="en-US" dirty="0"/>
          </a:p>
          <a:p>
            <a:r>
              <a:rPr lang="en-US" dirty="0"/>
              <a:t>It is often a good idea to try and pinpoint the location of the error, with some prints, to control which parts of the program work fine and which do not.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9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2B69A2-A674-4A7A-A19A-1992054B180A}"/>
              </a:ext>
            </a:extLst>
          </p:cNvPr>
          <p:cNvSpPr/>
          <p:nvPr/>
        </p:nvSpPr>
        <p:spPr>
          <a:xfrm>
            <a:off x="2375555" y="2460396"/>
            <a:ext cx="1564849" cy="261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DA5C3-85BB-43AA-852F-FA0B65122D51}"/>
              </a:ext>
            </a:extLst>
          </p:cNvPr>
          <p:cNvSpPr/>
          <p:nvPr/>
        </p:nvSpPr>
        <p:spPr>
          <a:xfrm>
            <a:off x="2375554" y="2895747"/>
            <a:ext cx="1951349" cy="32822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EE825-EBC2-4100-A17B-EBEB687493DC}"/>
              </a:ext>
            </a:extLst>
          </p:cNvPr>
          <p:cNvSpPr/>
          <p:nvPr/>
        </p:nvSpPr>
        <p:spPr>
          <a:xfrm>
            <a:off x="1519288" y="3811707"/>
            <a:ext cx="573464" cy="51519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7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27B3-E677-4DF9-9B42-825E000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 message indicates that Python was not able to sum a number (int), with a block of text (string).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did this occur?</a:t>
            </a:r>
          </a:p>
          <a:p>
            <a:r>
              <a:rPr lang="en-US" dirty="0"/>
              <a:t>And how do I fix it?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2D49-B047-4D5D-9CBA-A6DCAC37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9446" r="41630" b="16357"/>
          <a:stretch/>
        </p:blipFill>
        <p:spPr>
          <a:xfrm>
            <a:off x="253738" y="2852262"/>
            <a:ext cx="11696859" cy="6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8FB06-D2F4-48B7-A6FA-A3219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58C78-A884-4182-88E4-56DE35CD4B8B}"/>
              </a:ext>
            </a:extLst>
          </p:cNvPr>
          <p:cNvSpPr txBox="1"/>
          <p:nvPr/>
        </p:nvSpPr>
        <p:spPr>
          <a:xfrm>
            <a:off x="7560297" y="1574276"/>
            <a:ext cx="43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Contains strings of digits, not  number type!</a:t>
            </a:r>
            <a:endParaRPr lang="en-GB" sz="3200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31FEE-A5A1-416F-B958-819A64710C3F}"/>
              </a:ext>
            </a:extLst>
          </p:cNvPr>
          <p:cNvCxnSpPr/>
          <p:nvPr/>
        </p:nvCxnSpPr>
        <p:spPr>
          <a:xfrm flipH="1">
            <a:off x="6193411" y="1885362"/>
            <a:ext cx="180994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901-CB79-47C1-A3DD-84ED6AAD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A109-236A-473D-B4A0-F09D94DD0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testing is the process of executing a program, with the objective of finding errors.</a:t>
            </a:r>
          </a:p>
          <a:p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dirty="0"/>
              <a:t>It is possible to identify and write the tests before the program.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Test driven development.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4B45-14E1-44A4-8719-6A28812D9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34468" r="57500" b="38014"/>
          <a:stretch/>
        </p:blipFill>
        <p:spPr>
          <a:xfrm>
            <a:off x="6556441" y="3876133"/>
            <a:ext cx="5374315" cy="2898844"/>
          </a:xfrm>
          <a:prstGeom prst="rect">
            <a:avLst/>
          </a:prstGeom>
        </p:spPr>
      </p:pic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307AFC33-33B7-41D7-AB8E-6EF914832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3303"/>
            <a:ext cx="6284427" cy="3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2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7E65-62BC-4990-8B72-19EFCAF6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Proposed fix: </a:t>
            </a:r>
            <a:r>
              <a:rPr lang="en-US" dirty="0"/>
              <a:t>convert to </a:t>
            </a:r>
            <a:r>
              <a:rPr lang="en-US" b="1" dirty="0">
                <a:solidFill>
                  <a:srgbClr val="00B050"/>
                </a:solidFill>
              </a:rPr>
              <a:t>int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float </a:t>
            </a:r>
            <a:r>
              <a:rPr lang="en-US" dirty="0"/>
              <a:t>before summing, convert back to </a:t>
            </a:r>
            <a:r>
              <a:rPr lang="en-US" b="1" dirty="0">
                <a:solidFill>
                  <a:srgbClr val="00B050"/>
                </a:solidFill>
              </a:rPr>
              <a:t>str</a:t>
            </a:r>
            <a:r>
              <a:rPr lang="en-US" dirty="0"/>
              <a:t> at the end.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4CF9-BA04-4ED4-AB64-F5A561EE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36551" r="50000" b="38582"/>
          <a:stretch/>
        </p:blipFill>
        <p:spPr>
          <a:xfrm>
            <a:off x="1663429" y="2702138"/>
            <a:ext cx="9046723" cy="40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4CC47D-0715-4624-BB7C-B2A3CF4D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us practice some debugging!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8B6C-04B5-432E-B294-B88A1D27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Open the “Debugging practice” notebook for some typical examples of bugs and debugging!</a:t>
            </a:r>
          </a:p>
        </p:txBody>
      </p:sp>
    </p:spTree>
    <p:extLst>
      <p:ext uri="{BB962C8B-B14F-4D97-AF65-F5344CB8AC3E}">
        <p14:creationId xmlns:p14="http://schemas.microsoft.com/office/powerpoint/2010/main" val="3010450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uploaded some of the activities from last year’s summer school, in case you would like to practice before the midterm exam!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overdo it though!</a:t>
            </a:r>
          </a:p>
        </p:txBody>
      </p:sp>
    </p:spTree>
    <p:extLst>
      <p:ext uri="{BB962C8B-B14F-4D97-AF65-F5344CB8AC3E}">
        <p14:creationId xmlns:p14="http://schemas.microsoft.com/office/powerpoint/2010/main" val="22316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1FE9-F628-4C31-90D1-22DDB19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42F0-81BA-41AC-96BC-DCFF5E301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333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Issue #1: </a:t>
            </a:r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b="1" dirty="0"/>
              <a:t>Issue #2:</a:t>
            </a:r>
            <a:r>
              <a:rPr lang="en-US" dirty="0"/>
              <a:t> In the ideal world, all possible paths through a programs should be tested.</a:t>
            </a:r>
          </a:p>
          <a:p>
            <a:r>
              <a:rPr lang="en-US" dirty="0"/>
              <a:t>But it is often impossible.</a:t>
            </a:r>
          </a:p>
          <a:p>
            <a:pPr lvl="1"/>
            <a:r>
              <a:rPr lang="en-US" dirty="0"/>
              <a:t>E.g., I can test all squares of an 8x8 grid, because there is a finite number of them.</a:t>
            </a:r>
          </a:p>
          <a:p>
            <a:pPr lvl="1"/>
            <a:r>
              <a:rPr lang="en-US" dirty="0"/>
              <a:t>But I cannot test all possible integers, lists of integers, etc. </a:t>
            </a:r>
            <a:endParaRPr lang="en-GB" dirty="0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4E446F7-09C7-4654-8458-F590588D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94" y="252479"/>
            <a:ext cx="5593406" cy="314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C4D0-EF7A-4198-9A34-9814BB71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1" t="40709" r="34974" b="7746"/>
          <a:stretch/>
        </p:blipFill>
        <p:spPr>
          <a:xfrm>
            <a:off x="6517532" y="3688624"/>
            <a:ext cx="5593405" cy="31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40DA8-E77E-4C93-8035-77AA47CB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33901" r="41915" b="16028"/>
          <a:stretch/>
        </p:blipFill>
        <p:spPr>
          <a:xfrm>
            <a:off x="1149484" y="190027"/>
            <a:ext cx="9893032" cy="6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0F938-69CC-4DC3-B63E-AD15A154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30241" r="38067" b="11203"/>
          <a:stretch/>
        </p:blipFill>
        <p:spPr>
          <a:xfrm>
            <a:off x="1244338" y="166551"/>
            <a:ext cx="9511645" cy="6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1990</Words>
  <Application>Microsoft Office PowerPoint</Application>
  <PresentationFormat>Widescreen</PresentationFormat>
  <Paragraphs>190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ILP 2023 – W4S3 Testing, asserting and debugging</vt:lpstr>
      <vt:lpstr>Outline (Week4, Session3 – W4S3)</vt:lpstr>
      <vt:lpstr>Testing: a definition?</vt:lpstr>
      <vt:lpstr>Testing: a definition?</vt:lpstr>
      <vt:lpstr>Testing: a definition?</vt:lpstr>
      <vt:lpstr>Limits of testing</vt:lpstr>
      <vt:lpstr>Unit testing</vt:lpstr>
      <vt:lpstr>PowerPoint Presentation</vt:lpstr>
      <vt:lpstr>PowerPoint Presentation</vt:lpstr>
      <vt:lpstr>PowerPoint Presentation</vt:lpstr>
      <vt:lpstr>Unit testing</vt:lpstr>
      <vt:lpstr>PowerPoint Presentation</vt:lpstr>
      <vt:lpstr>Unit testing</vt:lpstr>
      <vt:lpstr>Unit testing is essential…</vt:lpstr>
      <vt:lpstr>Finding the right balance?</vt:lpstr>
      <vt:lpstr>Assertion testing</vt:lpstr>
      <vt:lpstr>Assertions</vt:lpstr>
      <vt:lpstr>The assert Keyword</vt:lpstr>
      <vt:lpstr>The assert Keyword</vt:lpstr>
      <vt:lpstr>The assert Keyword</vt:lpstr>
      <vt:lpstr>The assert Keyword</vt:lpstr>
      <vt:lpstr>Asserting on types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What makes a good function?</vt:lpstr>
      <vt:lpstr>What makes a good function?</vt:lpstr>
      <vt:lpstr>What makes a good function?</vt:lpstr>
      <vt:lpstr>What makes a good function?</vt:lpstr>
      <vt:lpstr>From unit testing to integration testing</vt:lpstr>
      <vt:lpstr>From unit testing to integration testing</vt:lpstr>
      <vt:lpstr>From unit testing to integration testing</vt:lpstr>
      <vt:lpstr>From unit testing to integration testing</vt:lpstr>
      <vt:lpstr>Error messages</vt:lpstr>
      <vt:lpstr>Error messages</vt:lpstr>
      <vt:lpstr>Error messages</vt:lpstr>
      <vt:lpstr>Error messages</vt:lpstr>
      <vt:lpstr>Error messages</vt:lpstr>
      <vt:lpstr>Error messages</vt:lpstr>
      <vt:lpstr>Typical error types</vt:lpstr>
      <vt:lpstr>Debugging</vt:lpstr>
      <vt:lpstr>Debugging: 1&amp;2. isolating a problem</vt:lpstr>
      <vt:lpstr>Debugging: 1&amp;2. isolating a problem</vt:lpstr>
      <vt:lpstr>Debugging: 1&amp;2. isolating a problem</vt:lpstr>
      <vt:lpstr>Debugging: 3. Fixing the problem</vt:lpstr>
      <vt:lpstr>Debugging: 3. Fixing the problem</vt:lpstr>
      <vt:lpstr>Debugging: 3. Fixing the problem</vt:lpstr>
      <vt:lpstr>Let us practice some debugging!</vt:lpstr>
      <vt:lpstr>Conclusion</vt:lpstr>
      <vt:lpstr>Also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W4S1 Midterm details – Testing, asserting and debugging</dc:title>
  <dc:creator>Matthieu DE MARI</dc:creator>
  <cp:lastModifiedBy>Matthieu DE MARI</cp:lastModifiedBy>
  <cp:revision>29</cp:revision>
  <dcterms:created xsi:type="dcterms:W3CDTF">2020-07-27T00:36:07Z</dcterms:created>
  <dcterms:modified xsi:type="dcterms:W3CDTF">2023-08-03T04:22:18Z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2023-07-25T02:48:46Z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816fa867-fc91-4d9d-b675-0e263513802d</vt:lpwstr>
  </property>
  <property fmtid="{D5CDD505-2E9C-101B-9397-08002B2CF9AE}" pid="8" name="MSIP_Label_be298231-ee28-4c9e-9ffa-238d0040efda_ContentBits">
    <vt:lpwstr>0</vt:lpwstr>
  </property>
</Properties>
</file>